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676" r:id="rId4"/>
    <p:sldId id="615" r:id="rId5"/>
    <p:sldId id="678" r:id="rId6"/>
    <p:sldId id="299" r:id="rId7"/>
    <p:sldId id="451" r:id="rId8"/>
    <p:sldId id="624" r:id="rId9"/>
    <p:sldId id="625" r:id="rId10"/>
    <p:sldId id="635" r:id="rId11"/>
    <p:sldId id="626" r:id="rId12"/>
    <p:sldId id="627" r:id="rId13"/>
    <p:sldId id="628" r:id="rId14"/>
    <p:sldId id="633" r:id="rId15"/>
    <p:sldId id="555" r:id="rId16"/>
    <p:sldId id="629" r:id="rId17"/>
    <p:sldId id="630" r:id="rId18"/>
    <p:sldId id="631" r:id="rId19"/>
    <p:sldId id="632" r:id="rId20"/>
    <p:sldId id="638" r:id="rId21"/>
    <p:sldId id="637" r:id="rId22"/>
    <p:sldId id="636" r:id="rId23"/>
    <p:sldId id="639" r:id="rId24"/>
    <p:sldId id="634" r:id="rId25"/>
    <p:sldId id="640" r:id="rId26"/>
    <p:sldId id="641" r:id="rId27"/>
    <p:sldId id="642" r:id="rId28"/>
    <p:sldId id="649" r:id="rId29"/>
    <p:sldId id="674" r:id="rId30"/>
    <p:sldId id="650" r:id="rId31"/>
    <p:sldId id="654" r:id="rId32"/>
    <p:sldId id="653" r:id="rId33"/>
    <p:sldId id="652" r:id="rId34"/>
    <p:sldId id="651" r:id="rId35"/>
    <p:sldId id="655" r:id="rId36"/>
    <p:sldId id="656" r:id="rId37"/>
    <p:sldId id="643" r:id="rId38"/>
    <p:sldId id="657" r:id="rId39"/>
    <p:sldId id="661" r:id="rId40"/>
    <p:sldId id="659" r:id="rId41"/>
    <p:sldId id="663" r:id="rId42"/>
    <p:sldId id="658" r:id="rId43"/>
    <p:sldId id="662" r:id="rId44"/>
    <p:sldId id="660" r:id="rId45"/>
    <p:sldId id="664" r:id="rId46"/>
    <p:sldId id="665" r:id="rId47"/>
    <p:sldId id="644" r:id="rId48"/>
    <p:sldId id="645" r:id="rId49"/>
    <p:sldId id="646" r:id="rId50"/>
    <p:sldId id="667" r:id="rId51"/>
    <p:sldId id="668" r:id="rId52"/>
    <p:sldId id="666" r:id="rId53"/>
    <p:sldId id="669" r:id="rId54"/>
    <p:sldId id="671" r:id="rId55"/>
    <p:sldId id="647" r:id="rId56"/>
    <p:sldId id="672" r:id="rId57"/>
    <p:sldId id="670" r:id="rId58"/>
    <p:sldId id="675" r:id="rId59"/>
    <p:sldId id="673" r:id="rId60"/>
    <p:sldId id="648" r:id="rId61"/>
    <p:sldId id="623" r:id="rId62"/>
    <p:sldId id="331" r:id="rId63"/>
    <p:sldId id="332" r:id="rId64"/>
    <p:sldId id="418" r:id="rId65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94659"/>
  </p:normalViewPr>
  <p:slideViewPr>
    <p:cSldViewPr snapToGrid="0" snapToObjects="1">
      <p:cViewPr varScale="1">
        <p:scale>
          <a:sx n="77" d="100"/>
          <a:sy n="77" d="100"/>
        </p:scale>
        <p:origin x="20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aula-recuperacao/adivinhacao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7EFB1-B67D-F644-9C38-E7E5C661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ARITIMÉTICOS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45C4BE-CBB7-2E47-B89D-3B127A0C1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0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AF4CD0-0A02-174B-AD71-4177D7F8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/		Operador de divisão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* 		Operador de multiplicação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+ 		Operador de adição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- 		Operador de subtração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1B951-0392-D847-8EF9-631457BDB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ARITIMÉTICOS</a:t>
            </a:r>
          </a:p>
        </p:txBody>
      </p:sp>
    </p:spTree>
    <p:extLst>
      <p:ext uri="{BB962C8B-B14F-4D97-AF65-F5344CB8AC3E}">
        <p14:creationId xmlns:p14="http://schemas.microsoft.com/office/powerpoint/2010/main" val="112630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AF4CD0-0A02-174B-AD71-4177D7F8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++		Operador de incremento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-- 		Operador de decremento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dirty="0"/>
              <a:t>%		Operador de módulo (calcula o resto de uma divisão)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1B951-0392-D847-8EF9-631457BDB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ARITIMÉTICOS</a:t>
            </a:r>
          </a:p>
        </p:txBody>
      </p:sp>
    </p:spTree>
    <p:extLst>
      <p:ext uri="{BB962C8B-B14F-4D97-AF65-F5344CB8AC3E}">
        <p14:creationId xmlns:p14="http://schemas.microsoft.com/office/powerpoint/2010/main" val="146027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AF4CD0-0A02-174B-AD71-4177D7F85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 operadores aritméticos são muito utilizados na linguagem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Estes operadores facilitam o aprendizado e, lembrando, eles são os operadores básicos de qualquer linguagem de programação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1B951-0392-D847-8EF9-631457BDBC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ARITIMÉTICOS</a:t>
            </a:r>
          </a:p>
        </p:txBody>
      </p:sp>
    </p:spTree>
    <p:extLst>
      <p:ext uri="{BB962C8B-B14F-4D97-AF65-F5344CB8AC3E}">
        <p14:creationId xmlns:p14="http://schemas.microsoft.com/office/powerpoint/2010/main" val="317813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A261A2D-EF48-E949-AF2B-134699228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Para definir uma variável utilizamos VAR</a:t>
            </a:r>
          </a:p>
          <a:p>
            <a:endParaRPr lang="pt-BR" sz="4000" dirty="0"/>
          </a:p>
          <a:p>
            <a:r>
              <a:rPr lang="pt-BR" sz="4000" dirty="0"/>
              <a:t>Mas também podemos utilizar LET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06189E-E814-A04D-B086-9B38159761D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NOVIDADE</a:t>
            </a:r>
          </a:p>
        </p:txBody>
      </p:sp>
    </p:spTree>
    <p:extLst>
      <p:ext uri="{BB962C8B-B14F-4D97-AF65-F5344CB8AC3E}">
        <p14:creationId xmlns:p14="http://schemas.microsoft.com/office/powerpoint/2010/main" val="125636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3BAFA-74C9-5843-B761-2D17AB3A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ACFAC-D43D-954D-8F7F-67D18A51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924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adição&lt;/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z</a:t>
            </a:r>
            <a:r>
              <a:rPr lang="pt-BR" dirty="0"/>
              <a:t> = </a:t>
            </a:r>
            <a:r>
              <a:rPr lang="pt-BR" dirty="0" err="1"/>
              <a:t>x</a:t>
            </a:r>
            <a:r>
              <a:rPr lang="pt-BR" dirty="0"/>
              <a:t> + </a:t>
            </a:r>
            <a:r>
              <a:rPr lang="pt-BR" dirty="0" err="1"/>
              <a:t>y</a:t>
            </a:r>
            <a:r>
              <a:rPr lang="pt-BR" dirty="0"/>
              <a:t>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z</a:t>
            </a:r>
            <a:r>
              <a:rPr lang="pt-BR" dirty="0"/>
              <a:t>); // Saída: 15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r>
              <a:rPr lang="pt-BR" dirty="0"/>
              <a:t>Adição +</a:t>
            </a:r>
          </a:p>
        </p:txBody>
      </p:sp>
    </p:spTree>
    <p:extLst>
      <p:ext uri="{BB962C8B-B14F-4D97-AF65-F5344CB8AC3E}">
        <p14:creationId xmlns:p14="http://schemas.microsoft.com/office/powerpoint/2010/main" val="299470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subtração&lt;/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z</a:t>
            </a:r>
            <a:r>
              <a:rPr lang="pt-BR" dirty="0"/>
              <a:t> = </a:t>
            </a:r>
            <a:r>
              <a:rPr lang="pt-BR" dirty="0" err="1"/>
              <a:t>x</a:t>
            </a:r>
            <a:r>
              <a:rPr lang="pt-BR" dirty="0"/>
              <a:t> - </a:t>
            </a:r>
            <a:r>
              <a:rPr lang="pt-BR" dirty="0" err="1"/>
              <a:t>y</a:t>
            </a:r>
            <a:r>
              <a:rPr lang="pt-BR" dirty="0"/>
              <a:t>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z</a:t>
            </a:r>
            <a:r>
              <a:rPr lang="pt-BR" dirty="0"/>
              <a:t>); // Saída: 5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r>
              <a:rPr lang="pt-BR" dirty="0"/>
              <a:t>Subtração -</a:t>
            </a:r>
          </a:p>
        </p:txBody>
      </p:sp>
    </p:spTree>
    <p:extLst>
      <p:ext uri="{BB962C8B-B14F-4D97-AF65-F5344CB8AC3E}">
        <p14:creationId xmlns:p14="http://schemas.microsoft.com/office/powerpoint/2010/main" val="285223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multiplicação&lt;/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z</a:t>
            </a:r>
            <a:r>
              <a:rPr lang="pt-BR" dirty="0"/>
              <a:t> = </a:t>
            </a:r>
            <a:r>
              <a:rPr lang="pt-BR" dirty="0" err="1"/>
              <a:t>x</a:t>
            </a:r>
            <a:r>
              <a:rPr lang="pt-BR" dirty="0"/>
              <a:t> * </a:t>
            </a:r>
            <a:r>
              <a:rPr lang="pt-BR" dirty="0" err="1"/>
              <a:t>y</a:t>
            </a:r>
            <a:r>
              <a:rPr lang="pt-BR" dirty="0"/>
              <a:t>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z</a:t>
            </a:r>
            <a:r>
              <a:rPr lang="pt-BR" dirty="0"/>
              <a:t>); // Saída: 50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r>
              <a:rPr lang="pt-BR" dirty="0"/>
              <a:t>Multiplicação *</a:t>
            </a:r>
          </a:p>
        </p:txBody>
      </p:sp>
    </p:spTree>
    <p:extLst>
      <p:ext uri="{BB962C8B-B14F-4D97-AF65-F5344CB8AC3E}">
        <p14:creationId xmlns:p14="http://schemas.microsoft.com/office/powerpoint/2010/main" val="3565456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divisão&lt;/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2;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z</a:t>
            </a:r>
            <a:r>
              <a:rPr lang="pt-BR" dirty="0"/>
              <a:t> = </a:t>
            </a:r>
            <a:r>
              <a:rPr lang="pt-BR" dirty="0" err="1"/>
              <a:t>x</a:t>
            </a:r>
            <a:r>
              <a:rPr lang="pt-BR" dirty="0"/>
              <a:t> / </a:t>
            </a:r>
            <a:r>
              <a:rPr lang="pt-BR" dirty="0" err="1"/>
              <a:t>y</a:t>
            </a:r>
            <a:r>
              <a:rPr lang="pt-BR" dirty="0"/>
              <a:t>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z</a:t>
            </a:r>
            <a:r>
              <a:rPr lang="pt-BR" dirty="0"/>
              <a:t>); // Saída: 5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r>
              <a:rPr lang="pt-BR" dirty="0"/>
              <a:t>Divisão /</a:t>
            </a:r>
          </a:p>
        </p:txBody>
      </p:sp>
    </p:spTree>
    <p:extLst>
      <p:ext uri="{BB962C8B-B14F-4D97-AF65-F5344CB8AC3E}">
        <p14:creationId xmlns:p14="http://schemas.microsoft.com/office/powerpoint/2010/main" val="294007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incremento&lt;/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x</a:t>
            </a:r>
            <a:r>
              <a:rPr lang="pt-BR" dirty="0"/>
              <a:t>++; // Incrementa o valor de </a:t>
            </a:r>
            <a:r>
              <a:rPr lang="pt-BR" dirty="0" err="1"/>
              <a:t>x</a:t>
            </a:r>
            <a:r>
              <a:rPr lang="pt-BR" dirty="0"/>
              <a:t> em 1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); // Saída: 6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r>
              <a:rPr lang="pt-BR" dirty="0"/>
              <a:t>Incremento ++</a:t>
            </a:r>
          </a:p>
        </p:txBody>
      </p:sp>
    </p:spTree>
    <p:extLst>
      <p:ext uri="{BB962C8B-B14F-4D97-AF65-F5344CB8AC3E}">
        <p14:creationId xmlns:p14="http://schemas.microsoft.com/office/powerpoint/2010/main" val="903888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decremento&lt;/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x</a:t>
            </a:r>
            <a:r>
              <a:rPr lang="pt-BR" dirty="0"/>
              <a:t>--; // Decrementa o valor de </a:t>
            </a:r>
            <a:r>
              <a:rPr lang="pt-BR" dirty="0" err="1"/>
              <a:t>x</a:t>
            </a:r>
            <a:r>
              <a:rPr lang="pt-BR" dirty="0"/>
              <a:t> em 1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); // Saída: 4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r>
              <a:rPr lang="pt-BR" dirty="0"/>
              <a:t>Decremento --</a:t>
            </a:r>
          </a:p>
        </p:txBody>
      </p:sp>
    </p:spTree>
    <p:extLst>
      <p:ext uri="{BB962C8B-B14F-4D97-AF65-F5344CB8AC3E}">
        <p14:creationId xmlns:p14="http://schemas.microsoft.com/office/powerpoint/2010/main" val="2658016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módulo&lt;/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3;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z</a:t>
            </a:r>
            <a:r>
              <a:rPr lang="pt-BR" dirty="0"/>
              <a:t> = </a:t>
            </a:r>
            <a:r>
              <a:rPr lang="pt-BR" dirty="0" err="1"/>
              <a:t>x</a:t>
            </a:r>
            <a:r>
              <a:rPr lang="pt-BR" dirty="0"/>
              <a:t> % </a:t>
            </a:r>
            <a:r>
              <a:rPr lang="pt-BR" dirty="0" err="1"/>
              <a:t>y</a:t>
            </a:r>
            <a:r>
              <a:rPr lang="pt-BR" dirty="0"/>
              <a:t>; // Obtém o resto da divisão de </a:t>
            </a:r>
            <a:r>
              <a:rPr lang="pt-BR" dirty="0" err="1"/>
              <a:t>x</a:t>
            </a:r>
            <a:r>
              <a:rPr lang="pt-BR" dirty="0"/>
              <a:t> por </a:t>
            </a:r>
            <a:r>
              <a:rPr lang="pt-BR" dirty="0" err="1"/>
              <a:t>y</a:t>
            </a:r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z</a:t>
            </a:r>
            <a:r>
              <a:rPr lang="pt-BR" dirty="0"/>
              <a:t>); // Saída: 1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r>
              <a:rPr lang="pt-BR" dirty="0"/>
              <a:t>Resto da divisão %</a:t>
            </a:r>
          </a:p>
        </p:txBody>
      </p:sp>
    </p:spTree>
    <p:extLst>
      <p:ext uri="{BB962C8B-B14F-4D97-AF65-F5344CB8AC3E}">
        <p14:creationId xmlns:p14="http://schemas.microsoft.com/office/powerpoint/2010/main" val="198881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37C8AE-FAD6-D043-B1F2-0D1DABAE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 operadores aritméticos são muito utilizados na linguagem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Estes operadores facilitam o aprendizado e, lembrando, eles são os operadores básicos de qualquer linguagem de programação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E4CA6A-1558-DD40-8F79-4ECC6DC8545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1437585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A5116-F8FF-064A-978C-03CAB45A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DE ATRIBUIÇÃO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2D2997-1145-6B4D-9D26-745D4E5D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01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17212A-79B9-664E-BA49-9E91D228B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pt-BR" sz="32500" dirty="0"/>
              <a:t>=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2DCE6F-10E9-3240-ACC3-FFE46080B6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ATRIBUIÇÃO</a:t>
            </a:r>
          </a:p>
        </p:txBody>
      </p:sp>
    </p:spTree>
    <p:extLst>
      <p:ext uri="{BB962C8B-B14F-4D97-AF65-F5344CB8AC3E}">
        <p14:creationId xmlns:p14="http://schemas.microsoft.com/office/powerpoint/2010/main" val="2035046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DB3D51-EB15-3B4B-8CAD-BEBEA7DB4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8894718" cy="4333854"/>
          </a:xfrm>
        </p:spPr>
        <p:txBody>
          <a:bodyPr>
            <a:normAutofit fontScale="92500"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Operador de atribuição básico é o igual, “=”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Isso não significa que, ao utilizar alguma atribuição, o valor dele retorna igual, mas, sim, que atribui o valor que está à direita</a:t>
            </a:r>
          </a:p>
          <a:p>
            <a:endParaRPr lang="pt-BR" sz="3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let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nome = 'Joaquim’;”</a:t>
            </a:r>
          </a:p>
          <a:p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valor “Joaquim” é atribuído à variável nome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3A08BB-EFAA-D248-866F-8499B091244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343584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954057-3060-EF46-BECF-96199AF3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+=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a+b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-= </a:t>
            </a:r>
            <a:r>
              <a:rPr lang="pt-BR" sz="4000" dirty="0" err="1"/>
              <a:t>b</a:t>
            </a:r>
            <a:r>
              <a:rPr lang="pt-BR" sz="4000" dirty="0"/>
              <a:t> é atribuído o valor de </a:t>
            </a:r>
            <a:r>
              <a:rPr lang="pt-BR" sz="4000" dirty="0" err="1"/>
              <a:t>a-b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*= </a:t>
            </a:r>
            <a:r>
              <a:rPr lang="pt-BR" sz="4000" dirty="0" err="1"/>
              <a:t>b</a:t>
            </a:r>
            <a:r>
              <a:rPr lang="pt-BR" sz="4000" dirty="0"/>
              <a:t> é atribuído o valor de a*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242E-5370-BC41-BD3A-FCB4525C67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393979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954057-3060-EF46-BECF-96199AF34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/= </a:t>
            </a:r>
            <a:r>
              <a:rPr lang="pt-BR" sz="4000" dirty="0" err="1"/>
              <a:t>b</a:t>
            </a:r>
            <a:r>
              <a:rPr lang="pt-BR" sz="4000" dirty="0"/>
              <a:t> é atribuído o valor de a/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%= </a:t>
            </a:r>
            <a:r>
              <a:rPr lang="pt-BR" sz="4000" dirty="0" err="1"/>
              <a:t>b</a:t>
            </a:r>
            <a:r>
              <a:rPr lang="pt-BR" sz="4000" dirty="0"/>
              <a:t> é atribuído o valor do resto da divisão de a por </a:t>
            </a:r>
            <a:r>
              <a:rPr lang="pt-BR" sz="4000" dirty="0" err="1"/>
              <a:t>b</a:t>
            </a:r>
            <a:r>
              <a:rPr lang="pt-BR" sz="4000" dirty="0"/>
              <a:t> em a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/>
              <a:t>a **= </a:t>
            </a:r>
            <a:r>
              <a:rPr lang="pt-BR" sz="4000" dirty="0" err="1"/>
              <a:t>b</a:t>
            </a:r>
            <a:r>
              <a:rPr lang="pt-BR" sz="4000" dirty="0"/>
              <a:t> é atribuído o valor da exponencial de </a:t>
            </a:r>
            <a:r>
              <a:rPr lang="pt-BR" sz="4000" dirty="0" err="1"/>
              <a:t>a</a:t>
            </a:r>
            <a:r>
              <a:rPr lang="pt-BR" sz="4000" baseline="30000" dirty="0" err="1"/>
              <a:t>b</a:t>
            </a:r>
            <a:r>
              <a:rPr lang="pt-BR" sz="4000" dirty="0"/>
              <a:t> em a</a:t>
            </a:r>
          </a:p>
          <a:p>
            <a:endParaRPr lang="pt-BR" sz="4000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242E-5370-BC41-BD3A-FCB4525C67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ATRIBUIÇÃO</a:t>
            </a:r>
          </a:p>
        </p:txBody>
      </p:sp>
    </p:spTree>
    <p:extLst>
      <p:ext uri="{BB962C8B-B14F-4D97-AF65-F5344CB8AC3E}">
        <p14:creationId xmlns:p14="http://schemas.microsoft.com/office/powerpoint/2010/main" val="418219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2AFF-EDC7-B24C-BC41-9A232F29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F868C3-36C3-6F46-9938-481DDFFFE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78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adição&lt;/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+= 10;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y</a:t>
            </a:r>
            <a:r>
              <a:rPr lang="pt-BR" dirty="0"/>
              <a:t>) //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426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adição&lt;/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-= 10;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(y); 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344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adição&lt;/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*= 10;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(y); 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4978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adição&lt;/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/= 10;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(y); 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9907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adição&lt;/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%= 10;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z</a:t>
            </a:r>
            <a:r>
              <a:rPr lang="pt-BR" dirty="0"/>
              <a:t>); 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5627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C1EF64-CCFC-A54B-B26C-1250C6FE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633984"/>
            <a:ext cx="10453767" cy="554286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operador de adição&lt;/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5;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**= 10;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z</a:t>
            </a:r>
            <a:r>
              <a:rPr lang="pt-BR" dirty="0"/>
              <a:t>); 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26BC9-07DF-F14A-8F62-53796F8F69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09049" y="22786"/>
            <a:ext cx="8652318" cy="832336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8031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15E88-E157-0E4E-BC09-503ED9CE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DE 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E0D9FC-3E12-7E4E-9B23-9056ABB52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139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 operadores de comparação, que são utilizados para as estruturas condicionais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1236792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Igual (==): verifica se dois valores são iguais, realizando coerção de tipo, se necessário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Estritamente igual (===): verifica se dois valores são iguais, sem realizar coerção de tipo. Isto é, verifica se ambos têm o mesmo valor e o mesmo tipo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3350712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A571E6C-761F-7C49-A8A9-92A3AE921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34112"/>
            <a:ext cx="8894718" cy="5998464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de comparação&lt;/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== </a:t>
            </a:r>
            <a:r>
              <a:rPr lang="pt-BR" dirty="0" err="1"/>
              <a:t>y</a:t>
            </a:r>
            <a:r>
              <a:rPr lang="pt-BR" dirty="0"/>
              <a:t>); // false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("&lt;</a:t>
            </a:r>
            <a:r>
              <a:rPr lang="pt-BR" dirty="0" err="1"/>
              <a:t>br</a:t>
            </a:r>
            <a:r>
              <a:rPr lang="pt-BR" dirty="0"/>
              <a:t>&gt;");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=== "10"); // false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("&lt;</a:t>
            </a:r>
            <a:r>
              <a:rPr lang="pt-BR" dirty="0" err="1"/>
              <a:t>br</a:t>
            </a:r>
            <a:r>
              <a:rPr lang="pt-BR" dirty="0"/>
              <a:t>&gt;");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25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539B7F-BD67-A14D-9D5F-E4EC254DD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1A9A27-AA68-B84D-B59B-3486808FEC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AC9F0F3-52D9-3047-8DEA-429B3D32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06" y="101598"/>
            <a:ext cx="8894717" cy="609684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239D2D8-E567-3349-B08B-DE890D1E153F}"/>
              </a:ext>
            </a:extLst>
          </p:cNvPr>
          <p:cNvSpPr txBox="1"/>
          <p:nvPr/>
        </p:nvSpPr>
        <p:spPr>
          <a:xfrm>
            <a:off x="3707476" y="2659559"/>
            <a:ext cx="7983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Calibri" panose="020F0502020204030204" pitchFamily="34" charset="0"/>
                <a:cs typeface="Calibri" panose="020F0502020204030204" pitchFamily="34" charset="0"/>
              </a:rPr>
              <a:t>03 formas de se utilizar o &lt;a </a:t>
            </a:r>
            <a:r>
              <a:rPr lang="pt-BR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pt-BR" sz="44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06377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Diferente (!=): verifica se dois valores são diferentes, realizando coerção de tipo, se necessário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Estritamente diferente (!==): verifica se dois valores são diferentes, sem realizar coerção de tipo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2848989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E3CF8A-A0E3-2141-8977-B426E3486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34112"/>
            <a:ext cx="8894718" cy="597408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de comparação&lt;/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!= </a:t>
            </a:r>
            <a:r>
              <a:rPr lang="pt-BR" dirty="0" err="1"/>
              <a:t>y</a:t>
            </a:r>
            <a:r>
              <a:rPr lang="pt-BR" dirty="0"/>
              <a:t>); // </a:t>
            </a:r>
            <a:r>
              <a:rPr lang="pt-BR" dirty="0" err="1"/>
              <a:t>true</a:t>
            </a:r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("&lt;</a:t>
            </a:r>
            <a:r>
              <a:rPr lang="pt-BR" dirty="0" err="1"/>
              <a:t>br</a:t>
            </a:r>
            <a:r>
              <a:rPr lang="pt-BR" dirty="0"/>
              <a:t>&gt;");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!== "10"); // </a:t>
            </a:r>
            <a:r>
              <a:rPr lang="pt-BR" dirty="0" err="1"/>
              <a:t>true</a:t>
            </a:r>
            <a:endParaRPr lang="pt-BR" dirty="0"/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41351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Maior que (&gt;): verifica se um valor é maior que outro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Maior ou igual (&gt;=): verifica se um valor é maior ou igual a outro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2413474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E3CF8A-A0E3-2141-8977-B426E3486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34112"/>
            <a:ext cx="8894718" cy="597408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de comparação&lt;/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&gt; </a:t>
            </a:r>
            <a:r>
              <a:rPr lang="pt-BR" dirty="0" err="1"/>
              <a:t>y</a:t>
            </a:r>
            <a:r>
              <a:rPr lang="pt-BR" dirty="0"/>
              <a:t>); // </a:t>
            </a:r>
            <a:r>
              <a:rPr lang="pt-BR" dirty="0" err="1"/>
              <a:t>true</a:t>
            </a:r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("&lt;</a:t>
            </a:r>
            <a:r>
              <a:rPr lang="pt-BR" dirty="0" err="1"/>
              <a:t>br</a:t>
            </a:r>
            <a:r>
              <a:rPr lang="pt-BR" dirty="0"/>
              <a:t>&gt;");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&gt;= 10); // </a:t>
            </a:r>
            <a:r>
              <a:rPr lang="pt-BR" dirty="0" err="1"/>
              <a:t>true</a:t>
            </a:r>
            <a:endParaRPr lang="pt-BR" dirty="0"/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240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CECDD9F-C73E-6442-B03F-BA2D98398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Menor que (&lt;): verifica se um valor é menor que outro.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Menor ou igual (&lt;=): verifica se um valor é menor ou igual a outro.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B48A1-9262-C445-A437-A66B015FD7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DE COMPARAÇÃO</a:t>
            </a:r>
          </a:p>
        </p:txBody>
      </p:sp>
    </p:spTree>
    <p:extLst>
      <p:ext uri="{BB962C8B-B14F-4D97-AF65-F5344CB8AC3E}">
        <p14:creationId xmlns:p14="http://schemas.microsoft.com/office/powerpoint/2010/main" val="119150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E3CF8A-A0E3-2141-8977-B426E3486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34112"/>
            <a:ext cx="8894718" cy="597408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de comparação&lt;/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&lt; </a:t>
            </a:r>
            <a:r>
              <a:rPr lang="pt-BR" dirty="0" err="1"/>
              <a:t>y</a:t>
            </a:r>
            <a:r>
              <a:rPr lang="pt-BR" dirty="0"/>
              <a:t>); // false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("&lt;</a:t>
            </a:r>
            <a:r>
              <a:rPr lang="pt-BR" dirty="0" err="1"/>
              <a:t>br</a:t>
            </a:r>
            <a:r>
              <a:rPr lang="pt-BR" dirty="0"/>
              <a:t>&gt;");</a:t>
            </a:r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&lt;= 10); // </a:t>
            </a:r>
            <a:r>
              <a:rPr lang="pt-BR" dirty="0" err="1"/>
              <a:t>true</a:t>
            </a:r>
            <a:endParaRPr lang="pt-BR" dirty="0"/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5030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875CD-9B1B-8545-A279-DEADEF33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LÓGICOS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80427-F83F-364B-A7BC-B2D92197A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218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B9A91C-9A78-FE49-A782-A9B08E2E4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existem três operadores lógicos principais: 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&amp;&amp;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(e),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(ou) e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(não)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64359C-7EC6-6042-8368-B68FB936278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215667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&amp;&amp; (e): retorna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(VERDADE) se ambos os operandos forem VERDADEIROS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Se um dos operandos for false (FALSO), o resultado será FALSO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101564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43B92B-D46F-524E-94B3-2FE96ED4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46304"/>
            <a:ext cx="8894718" cy="59740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lógicos&lt;/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&gt; </a:t>
            </a:r>
            <a:r>
              <a:rPr lang="pt-BR" dirty="0" err="1"/>
              <a:t>y</a:t>
            </a:r>
            <a:r>
              <a:rPr lang="pt-BR" dirty="0"/>
              <a:t> &amp;&amp; </a:t>
            </a:r>
            <a:r>
              <a:rPr lang="pt-BR" dirty="0" err="1"/>
              <a:t>x</a:t>
            </a:r>
            <a:r>
              <a:rPr lang="pt-BR" dirty="0"/>
              <a:t> &lt; 20); // </a:t>
            </a:r>
            <a:r>
              <a:rPr lang="pt-BR" dirty="0" err="1"/>
              <a:t>true</a:t>
            </a:r>
            <a:endParaRPr lang="pt-BR" dirty="0"/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598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37AD5A-DD85-C347-9431-30F5B2A96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9BBBCB-29CD-B44E-ACFA-DD576F49D2B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Prática com </a:t>
            </a:r>
            <a:r>
              <a:rPr lang="pt-BR" dirty="0" err="1"/>
              <a:t>JavaScript</a:t>
            </a:r>
            <a:endParaRPr lang="pt-BR" dirty="0"/>
          </a:p>
        </p:txBody>
      </p:sp>
      <p:pic>
        <p:nvPicPr>
          <p:cNvPr id="4" name="Imagem 3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C9FDBAB-EDCE-4D4B-B30F-38FAB0EA8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03" y="1909144"/>
            <a:ext cx="11536594" cy="40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50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|| (ou): retorna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 se pelo menos um dos operandos for VERDADEIRO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ambos os operandos forem false (FALSO), o resultado será </a:t>
            </a:r>
            <a:r>
              <a:rPr lang="pt-BR" sz="4000" dirty="0">
                <a:solidFill>
                  <a:srgbClr val="374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FALSO</a:t>
            </a:r>
            <a:endParaRPr lang="pt-BR" sz="40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096756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43B92B-D46F-524E-94B3-2FE96ED4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46304"/>
            <a:ext cx="8894718" cy="59740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lógicos&lt;/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x</a:t>
            </a:r>
            <a:r>
              <a:rPr lang="pt-BR" dirty="0"/>
              <a:t> &lt; </a:t>
            </a:r>
            <a:r>
              <a:rPr lang="pt-BR" dirty="0" err="1"/>
              <a:t>y</a:t>
            </a:r>
            <a:r>
              <a:rPr lang="pt-BR" dirty="0"/>
              <a:t> || </a:t>
            </a:r>
            <a:r>
              <a:rPr lang="pt-BR" dirty="0" err="1"/>
              <a:t>y</a:t>
            </a:r>
            <a:r>
              <a:rPr lang="pt-BR" dirty="0"/>
              <a:t> &lt; 0); // false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2091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52AEFC-AFD2-F042-A595-61FD53543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! (não): inverte o valor do operando. Se o operando for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(VERDADE), o resultado será false (FALSO)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o operando for false (FALSO), o resultado será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(VERDADE)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B6D31-A840-4F47-B314-460032EFC6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OPERADORES LÓGICOS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0322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943B92B-D46F-524E-94B3-2FE96ED4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46304"/>
            <a:ext cx="8894718" cy="59740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&lt;!DOCTYPE 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	&lt;</a:t>
            </a:r>
            <a:r>
              <a:rPr lang="pt-BR" dirty="0" err="1"/>
              <a:t>title</a:t>
            </a:r>
            <a:r>
              <a:rPr lang="pt-BR" dirty="0"/>
              <a:t>&gt;Exemplo de uso de operadores lógicos&lt;/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r>
              <a:rPr lang="pt-BR" dirty="0"/>
              <a:t>&lt;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	&lt;script&gt;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= 10;</a:t>
            </a:r>
          </a:p>
          <a:p>
            <a:r>
              <a:rPr lang="pt-BR" dirty="0"/>
              <a:t>		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= 5;</a:t>
            </a:r>
          </a:p>
          <a:p>
            <a:endParaRPr lang="pt-BR" dirty="0"/>
          </a:p>
          <a:p>
            <a:r>
              <a:rPr lang="pt-BR" dirty="0"/>
              <a:t>		</a:t>
            </a:r>
            <a:r>
              <a:rPr lang="pt-BR" dirty="0" err="1"/>
              <a:t>document.write</a:t>
            </a:r>
            <a:r>
              <a:rPr lang="pt-BR" dirty="0"/>
              <a:t>(!(</a:t>
            </a:r>
            <a:r>
              <a:rPr lang="pt-BR" dirty="0" err="1"/>
              <a:t>x</a:t>
            </a:r>
            <a:r>
              <a:rPr lang="pt-BR" dirty="0"/>
              <a:t> &gt; </a:t>
            </a:r>
            <a:r>
              <a:rPr lang="pt-BR" dirty="0" err="1"/>
              <a:t>y</a:t>
            </a:r>
            <a:r>
              <a:rPr lang="pt-BR" dirty="0"/>
              <a:t>)); // false</a:t>
            </a:r>
          </a:p>
          <a:p>
            <a:r>
              <a:rPr lang="pt-BR" dirty="0"/>
              <a:t>	&lt;/script&gt;</a:t>
            </a:r>
          </a:p>
          <a:p>
            <a:r>
              <a:rPr lang="pt-BR" dirty="0"/>
              <a:t>&lt;/</a:t>
            </a:r>
            <a:r>
              <a:rPr lang="pt-BR" dirty="0" err="1"/>
              <a:t>body</a:t>
            </a:r>
            <a:r>
              <a:rPr lang="pt-BR" dirty="0"/>
              <a:t>&gt;</a:t>
            </a:r>
          </a:p>
          <a:p>
            <a:r>
              <a:rPr lang="pt-BR" dirty="0"/>
              <a:t>&lt;/</a:t>
            </a:r>
            <a:r>
              <a:rPr lang="pt-BR" dirty="0" err="1"/>
              <a:t>html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753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5FEBA-8A95-DD4F-BB67-68C3F9C3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EVENTOS E FUNÇÕES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993522-F5F6-684B-8DC8-6AAA505B7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1731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67DAC1-951E-FF45-8C78-F5A88539E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linguagem de programação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proporciona a integração de conceitos lógicos, funções e orientações a objetivos aplicados com os elementos do HTML, assim, podemos utilizar formulário para criar eventos e funções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33F31F-8484-924D-BE20-F84241B0FB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EVENTOS E FUNÇÕES</a:t>
            </a:r>
          </a:p>
        </p:txBody>
      </p:sp>
    </p:spTree>
    <p:extLst>
      <p:ext uri="{BB962C8B-B14F-4D97-AF65-F5344CB8AC3E}">
        <p14:creationId xmlns:p14="http://schemas.microsoft.com/office/powerpoint/2010/main" val="2239527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617529-AEA7-C048-953E-EF9A9B860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9734440" cy="3766178"/>
          </a:xfrm>
        </p:spPr>
        <p:txBody>
          <a:bodyPr>
            <a:noAutofit/>
          </a:bodyPr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ara utilizar um evento, deve utilizar uma função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dirty="0">
                <a:solidFill>
                  <a:srgbClr val="000000"/>
                </a:solidFill>
                <a:latin typeface="Calibri" panose="020F0502020204030204" pitchFamily="34" charset="0"/>
              </a:rPr>
              <a:t>A FUNÇÃO 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já é interpretada pelo compilador do </a:t>
            </a:r>
            <a:r>
              <a:rPr lang="pt-BR" sz="39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endParaRPr lang="pt-BR" sz="39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)click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change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submit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</a:t>
            </a:r>
            <a:r>
              <a:rPr lang="pt-BR" sz="39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pt-BR" sz="39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load</a:t>
            </a:r>
            <a:r>
              <a:rPr lang="pt-BR" sz="39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entre outros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0588B0-B0C8-164D-9C3E-10E3695F30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177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617529-AEA7-C048-953E-EF9A9B860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Podemos alterar a ação, ao clicar no botão do formulário, modificar os conteúdos de um campo de texto, enviar os dados de um formulário de contato, entre outros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0588B0-B0C8-164D-9C3E-10E3695F30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EVENTOS E FUNÇÕES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8163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C4293-F72D-9245-8D0A-AEADCCAE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A7EB21-FCD3-2947-A0B1-9DB24EFB5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083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79D8E-788E-464C-BC70-0C3159FB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58496"/>
            <a:ext cx="9941703" cy="5986272"/>
          </a:xfrm>
        </p:spPr>
        <p:txBody>
          <a:bodyPr>
            <a:normAutofit fontScale="92500" lnSpcReduction="10000"/>
          </a:bodyPr>
          <a:lstStyle/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&lt;!DOCTYPE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b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-BR"&gt;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&lt;meta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charset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="UTF-8"&gt;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&gt;Lição 6 - Exemplo 1 de Formulário com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&lt;h1&gt;Informe a cidade que quer viajar?&lt;/h1&gt;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Destino: &lt;input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id="destino"&gt;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&lt;input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="Selecionar"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onclick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()"&gt; 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id="resposta"&gt;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801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4000" dirty="0"/>
              <a:t>LIÇÃO 06 – OPERADORES, FORMULÁRIOS, EVENTOS E FUNÇÕES NO JAVASCRIPT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4379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79D8E-788E-464C-BC70-0C3159FB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58496"/>
            <a:ext cx="10648839" cy="5986272"/>
          </a:xfrm>
        </p:spPr>
        <p:txBody>
          <a:bodyPr>
            <a:normAutofit/>
          </a:bodyPr>
          <a:lstStyle/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&lt;script&gt;</a:t>
            </a:r>
          </a:p>
          <a:p>
            <a:pPr lvl="1"/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pPr lvl="2"/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 destino = 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("destino").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lvl="2"/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("resposta").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innerHTML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"Seja bem vindo a " + destino;</a:t>
            </a:r>
          </a:p>
          <a:p>
            <a:pPr lvl="1"/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lvl="1"/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 selecionar =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("Selecionar");</a:t>
            </a:r>
          </a:p>
          <a:p>
            <a:pPr lvl="1"/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selecionar.onclick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&lt;/script&gt;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28302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8503CB8-DCAB-0A42-BA85-3AC848339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https://github.com/JoaoChoma/front-end/tree/main/aula-recuperacao/adivinhacao</a:t>
            </a:r>
            <a:endParaRPr lang="pt-BR"/>
          </a:p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CE5251-59ED-EF4D-8F63-4AB2B78114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CÓDIGO</a:t>
            </a:r>
          </a:p>
        </p:txBody>
      </p:sp>
    </p:spTree>
    <p:extLst>
      <p:ext uri="{BB962C8B-B14F-4D97-AF65-F5344CB8AC3E}">
        <p14:creationId xmlns:p14="http://schemas.microsoft.com/office/powerpoint/2010/main" val="1236097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93DA4D1-422D-D942-A81D-E94B71CC8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aprender qualquer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linguagem de programação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é preciso entender, no mínimo, sobre os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operadores aritméticos e lógicos</a:t>
            </a:r>
          </a:p>
          <a:p>
            <a:endParaRPr lang="pt-BR" sz="40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+ - / * &lt; &gt; 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DFD371-2676-9E4A-94BD-DEFC3D0165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OPERADORES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101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93DA4D1-422D-D942-A81D-E94B71CC8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 linguagem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temos, também, os operadores aritméticos, de atribuição, comparação, lógicos, bit a bit (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bitwise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), unários, entre outros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DFD371-2676-9E4A-94BD-DEFC3D0165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</a:t>
            </a:r>
          </a:p>
        </p:txBody>
      </p:sp>
    </p:spTree>
    <p:extLst>
      <p:ext uri="{BB962C8B-B14F-4D97-AF65-F5344CB8AC3E}">
        <p14:creationId xmlns:p14="http://schemas.microsoft.com/office/powerpoint/2010/main" val="8839624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2539</Words>
  <Application>Microsoft Macintosh PowerPoint</Application>
  <PresentationFormat>Widescreen</PresentationFormat>
  <Paragraphs>409</Paragraphs>
  <Slides>64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68" baseType="lpstr">
      <vt:lpstr>Arial</vt:lpstr>
      <vt:lpstr>Calibri</vt:lpstr>
      <vt:lpstr>Söhne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Apresentação do PowerPoint</vt:lpstr>
      <vt:lpstr>Apresentação do PowerPoint</vt:lpstr>
      <vt:lpstr>LIÇÃO 06 – OPERADORES, FORMULÁRIOS, EVENTOS E FUNÇÕES NO JAVASCRIPT</vt:lpstr>
      <vt:lpstr>Apresentação do PowerPoint</vt:lpstr>
      <vt:lpstr>Apresentação do PowerPoint</vt:lpstr>
      <vt:lpstr>Apresentação do PowerPoint</vt:lpstr>
      <vt:lpstr>OPERADORES ARITIMÉTICOS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OPERADOR DE ATRIBUIÇÃO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OPERADORES DE COMPARAÇÃO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OPERADORES LÓGICOS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EVENTOS E FUNÇÕES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127</cp:revision>
  <dcterms:created xsi:type="dcterms:W3CDTF">2020-01-23T19:05:58Z</dcterms:created>
  <dcterms:modified xsi:type="dcterms:W3CDTF">2023-04-28T16:02:06Z</dcterms:modified>
</cp:coreProperties>
</file>